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67" r:id="rId10"/>
    <p:sldId id="268" r:id="rId11"/>
    <p:sldId id="273" r:id="rId12"/>
    <p:sldId id="269" r:id="rId13"/>
    <p:sldId id="271" r:id="rId14"/>
    <p:sldId id="270" r:id="rId15"/>
    <p:sldId id="272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4" d="100"/>
          <a:sy n="134" d="100"/>
        </p:scale>
        <p:origin x="2574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4F9F2-B2C7-4C02-86A8-A17502C795DB}" type="datetimeFigureOut">
              <a:rPr lang="es-ES" smtClean="0"/>
              <a:pPr/>
              <a:t>15/11/2025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2DDC8-1446-4874-92EF-0910CBB955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96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2DDC8-1446-4874-92EF-0910CBB95528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734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BECA-676F-47E1-90C8-A9E5EEA9C4F3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65CE-86AE-4C7D-951B-CB248652CD46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1722-A568-4DE2-B5E3-9329DC299A4C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8778-521D-4645-AE21-4F5609B5A49F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8C86-CF60-48C0-995B-D3C15E87F183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FD65-67AE-416B-BD2C-5E8D8DABFF2B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E554-9F91-490A-B9B6-49A71432DA8F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8470-3953-4C18-94D3-92630D02B8BB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231BE-9423-43A4-86EB-16FB5AC8729C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8FCE-30D1-4184-BF74-097712FDB1D8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53C4A-306D-4ADF-BBBC-1FFD8350BF1C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1ED4C-3B3D-4DD5-9D2C-93A15B76367C}" type="datetime1">
              <a:rPr lang="es-ES" smtClean="0"/>
              <a:pPr/>
              <a:t>15/11/2025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39955-C15B-41DB-967D-F8DF5C478B3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droidmonks.com/iconbutton-flutter/" TargetMode="External"/><Relationship Id="rId5" Type="http://schemas.openxmlformats.org/officeDocument/2006/relationships/hyperlink" Target="https://medium.com/jlouage/flutter-boxdecoration-cheat-sheet-72cedaa1ba20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617675" y="1412776"/>
            <a:ext cx="828092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a-ES" sz="4800" dirty="0"/>
          </a:p>
          <a:p>
            <a:r>
              <a:rPr lang="ca-ES" sz="4800" dirty="0"/>
              <a:t>Projectes i </a:t>
            </a:r>
            <a:r>
              <a:rPr lang="ca-ES" sz="4800" dirty="0" err="1"/>
              <a:t>Widgets</a:t>
            </a:r>
            <a:endParaRPr lang="ca-ES" sz="4800" dirty="0"/>
          </a:p>
          <a:p>
            <a:r>
              <a:rPr lang="ca-ES" sz="4800" dirty="0"/>
              <a:t>Anàlisi </a:t>
            </a:r>
            <a:r>
              <a:rPr lang="ca-ES" sz="4800" dirty="0" err="1"/>
              <a:t>App</a:t>
            </a:r>
            <a:r>
              <a:rPr lang="ca-ES" sz="4800" dirty="0"/>
              <a:t> </a:t>
            </a:r>
          </a:p>
          <a:p>
            <a:r>
              <a:rPr lang="ca-ES" sz="4800" dirty="0"/>
              <a:t>		&gt;&gt; Llista Personatges</a:t>
            </a:r>
          </a:p>
          <a:p>
            <a:endParaRPr lang="ca-ES" sz="2000" b="1" dirty="0"/>
          </a:p>
          <a:p>
            <a:endParaRPr lang="ca-ES" sz="2000" b="1" dirty="0"/>
          </a:p>
          <a:p>
            <a:endParaRPr lang="ca-ES" sz="2000" b="1" dirty="0"/>
          </a:p>
          <a:p>
            <a:r>
              <a:rPr lang="ca-ES" sz="2000" b="1" dirty="0"/>
              <a:t>Desenvolupament d’Aplicacions </a:t>
            </a:r>
            <a:r>
              <a:rPr lang="ca-ES" sz="2000" b="1" dirty="0" err="1"/>
              <a:t>Multiplataforma</a:t>
            </a:r>
            <a:endParaRPr lang="ca-ES" sz="2000" b="1" dirty="0"/>
          </a:p>
          <a:p>
            <a:endParaRPr lang="ca-ES" sz="2000" b="1" dirty="0"/>
          </a:p>
          <a:p>
            <a:r>
              <a:rPr lang="ca-ES" sz="2000" b="1" dirty="0"/>
              <a:t>Sergi Carreras i Sala</a:t>
            </a:r>
          </a:p>
          <a:p>
            <a:r>
              <a:rPr lang="ca-ES" sz="2000" b="1" dirty="0"/>
              <a:t>Salesians Sarrià – Barcelona				Curs 2025-2026</a:t>
            </a:r>
            <a:endParaRPr lang="es-ES" sz="2000" b="1" dirty="0"/>
          </a:p>
        </p:txBody>
      </p:sp>
      <p:pic>
        <p:nvPicPr>
          <p:cNvPr id="1026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87" y="-51074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27664" y="404244"/>
            <a:ext cx="65309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Classes i arxius de la App:</a:t>
            </a:r>
            <a:endParaRPr lang="ca-ES" sz="4800" dirty="0"/>
          </a:p>
        </p:txBody>
      </p:sp>
      <p:sp>
        <p:nvSpPr>
          <p:cNvPr id="6" name="8 Rectángulo">
            <a:extLst>
              <a:ext uri="{FF2B5EF4-FFF2-40B4-BE49-F238E27FC236}">
                <a16:creationId xmlns:a16="http://schemas.microsoft.com/office/drawing/2014/main" id="{B470BE87-2430-44C8-830C-888232E6E673}"/>
              </a:ext>
            </a:extLst>
          </p:cNvPr>
          <p:cNvSpPr/>
          <p:nvPr/>
        </p:nvSpPr>
        <p:spPr>
          <a:xfrm>
            <a:off x="467544" y="1548710"/>
            <a:ext cx="1271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main.dart</a:t>
            </a:r>
            <a:endParaRPr lang="es-ES" sz="20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2B158A-3614-440C-9B61-62708E59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340768"/>
            <a:ext cx="4095750" cy="2867025"/>
          </a:xfrm>
          <a:prstGeom prst="rect">
            <a:avLst/>
          </a:prstGeom>
        </p:spPr>
      </p:pic>
      <p:sp>
        <p:nvSpPr>
          <p:cNvPr id="8" name="8 Rectángulo">
            <a:extLst>
              <a:ext uri="{FF2B5EF4-FFF2-40B4-BE49-F238E27FC236}">
                <a16:creationId xmlns:a16="http://schemas.microsoft.com/office/drawing/2014/main" id="{5F1809AC-303D-46F5-9701-B239FB2B1F86}"/>
              </a:ext>
            </a:extLst>
          </p:cNvPr>
          <p:cNvSpPr/>
          <p:nvPr/>
        </p:nvSpPr>
        <p:spPr>
          <a:xfrm>
            <a:off x="1916955" y="4797152"/>
            <a:ext cx="1271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&lt;Actor&gt;[ ]</a:t>
            </a:r>
            <a:endParaRPr lang="es-ES" sz="2000" b="1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1108AF-A79C-4E1C-A297-C80070A3CF94}"/>
              </a:ext>
            </a:extLst>
          </p:cNvPr>
          <p:cNvCxnSpPr>
            <a:cxnSpLocks/>
          </p:cNvCxnSpPr>
          <p:nvPr/>
        </p:nvCxnSpPr>
        <p:spPr>
          <a:xfrm flipH="1">
            <a:off x="2584303" y="4149080"/>
            <a:ext cx="121605" cy="664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8 Rectángulo">
            <a:extLst>
              <a:ext uri="{FF2B5EF4-FFF2-40B4-BE49-F238E27FC236}">
                <a16:creationId xmlns:a16="http://schemas.microsoft.com/office/drawing/2014/main" id="{ADCF505E-CA8E-41D6-A81D-67E5AB0E607F}"/>
              </a:ext>
            </a:extLst>
          </p:cNvPr>
          <p:cNvSpPr/>
          <p:nvPr/>
        </p:nvSpPr>
        <p:spPr>
          <a:xfrm>
            <a:off x="1186538" y="6329399"/>
            <a:ext cx="1841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[actor_moldel]</a:t>
            </a:r>
            <a:endParaRPr lang="es-ES" sz="20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9168DDD-F819-4844-94C2-5C8B3CF83684}"/>
              </a:ext>
            </a:extLst>
          </p:cNvPr>
          <p:cNvCxnSpPr>
            <a:cxnSpLocks/>
          </p:cNvCxnSpPr>
          <p:nvPr/>
        </p:nvCxnSpPr>
        <p:spPr>
          <a:xfrm flipH="1">
            <a:off x="2267744" y="5213380"/>
            <a:ext cx="144016" cy="6465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8 Rectángulo">
            <a:extLst>
              <a:ext uri="{FF2B5EF4-FFF2-40B4-BE49-F238E27FC236}">
                <a16:creationId xmlns:a16="http://schemas.microsoft.com/office/drawing/2014/main" id="{317A5400-7CA4-4D54-84BA-D6234F7C813C}"/>
              </a:ext>
            </a:extLst>
          </p:cNvPr>
          <p:cNvSpPr/>
          <p:nvPr/>
        </p:nvSpPr>
        <p:spPr>
          <a:xfrm>
            <a:off x="6795542" y="3499907"/>
            <a:ext cx="2354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a-ES" sz="2000" b="1"/>
          </a:p>
          <a:p>
            <a:r>
              <a:rPr lang="ca-ES" sz="2000" b="1"/>
              <a:t>[new_actor_form]</a:t>
            </a:r>
            <a:endParaRPr lang="es-ES" sz="2000" b="1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F52D41E-ABAC-4D67-BF93-995A6838639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947318" y="3853850"/>
            <a:ext cx="848224" cy="13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8 Rectángulo">
            <a:extLst>
              <a:ext uri="{FF2B5EF4-FFF2-40B4-BE49-F238E27FC236}">
                <a16:creationId xmlns:a16="http://schemas.microsoft.com/office/drawing/2014/main" id="{60E4341B-E555-457B-AFCA-2D7B97631DFB}"/>
              </a:ext>
            </a:extLst>
          </p:cNvPr>
          <p:cNvSpPr/>
          <p:nvPr/>
        </p:nvSpPr>
        <p:spPr>
          <a:xfrm>
            <a:off x="3983372" y="4733592"/>
            <a:ext cx="2354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a-ES" sz="2000" b="1"/>
          </a:p>
          <a:p>
            <a:r>
              <a:rPr lang="ca-ES" sz="2000" b="1"/>
              <a:t>[actor_list]</a:t>
            </a:r>
            <a:endParaRPr lang="es-ES" sz="2000" b="1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A019A8E-350C-487E-9C9D-930CDC889AC0}"/>
              </a:ext>
            </a:extLst>
          </p:cNvPr>
          <p:cNvCxnSpPr>
            <a:cxnSpLocks/>
          </p:cNvCxnSpPr>
          <p:nvPr/>
        </p:nvCxnSpPr>
        <p:spPr>
          <a:xfrm>
            <a:off x="4499992" y="4104663"/>
            <a:ext cx="0" cy="6204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8 Rectángulo">
            <a:extLst>
              <a:ext uri="{FF2B5EF4-FFF2-40B4-BE49-F238E27FC236}">
                <a16:creationId xmlns:a16="http://schemas.microsoft.com/office/drawing/2014/main" id="{2864CB2C-1FAD-4FC4-8491-85BAEDAA5E04}"/>
              </a:ext>
            </a:extLst>
          </p:cNvPr>
          <p:cNvSpPr/>
          <p:nvPr/>
        </p:nvSpPr>
        <p:spPr>
          <a:xfrm>
            <a:off x="6553200" y="5013336"/>
            <a:ext cx="2354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[actor_card]</a:t>
            </a:r>
            <a:endParaRPr lang="es-ES" sz="2000" b="1" dirty="0"/>
          </a:p>
        </p:txBody>
      </p:sp>
      <p:sp>
        <p:nvSpPr>
          <p:cNvPr id="25" name="8 Rectángulo">
            <a:extLst>
              <a:ext uri="{FF2B5EF4-FFF2-40B4-BE49-F238E27FC236}">
                <a16:creationId xmlns:a16="http://schemas.microsoft.com/office/drawing/2014/main" id="{77CDCAE5-1244-45AF-8E12-A52AA428CFC6}"/>
              </a:ext>
            </a:extLst>
          </p:cNvPr>
          <p:cNvSpPr/>
          <p:nvPr/>
        </p:nvSpPr>
        <p:spPr>
          <a:xfrm>
            <a:off x="4889573" y="6260050"/>
            <a:ext cx="2354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[actor_detail_page]</a:t>
            </a:r>
            <a:endParaRPr lang="es-ES" sz="2000" b="1" dirty="0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583B749-834C-4D7C-88EC-6DDECE626979}"/>
              </a:ext>
            </a:extLst>
          </p:cNvPr>
          <p:cNvCxnSpPr>
            <a:cxnSpLocks/>
          </p:cNvCxnSpPr>
          <p:nvPr/>
        </p:nvCxnSpPr>
        <p:spPr>
          <a:xfrm>
            <a:off x="5269597" y="4827082"/>
            <a:ext cx="1111338" cy="284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C1FF97E-209B-4086-AFA0-7424239481DE}"/>
              </a:ext>
            </a:extLst>
          </p:cNvPr>
          <p:cNvCxnSpPr>
            <a:cxnSpLocks/>
          </p:cNvCxnSpPr>
          <p:nvPr/>
        </p:nvCxnSpPr>
        <p:spPr>
          <a:xfrm flipH="1">
            <a:off x="7133071" y="5431466"/>
            <a:ext cx="493702" cy="7248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A77786BE-6B8D-42C7-B13D-CF34C489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538" y="1319764"/>
            <a:ext cx="2063920" cy="1867905"/>
          </a:xfrm>
          <a:prstGeom prst="rect">
            <a:avLst/>
          </a:prstGeom>
        </p:spPr>
      </p:pic>
      <p:sp>
        <p:nvSpPr>
          <p:cNvPr id="37" name="8 Rectángulo">
            <a:extLst>
              <a:ext uri="{FF2B5EF4-FFF2-40B4-BE49-F238E27FC236}">
                <a16:creationId xmlns:a16="http://schemas.microsoft.com/office/drawing/2014/main" id="{A5B3E6FF-D185-4C90-866F-CB527D05CCD1}"/>
              </a:ext>
            </a:extLst>
          </p:cNvPr>
          <p:cNvSpPr/>
          <p:nvPr/>
        </p:nvSpPr>
        <p:spPr>
          <a:xfrm>
            <a:off x="4034907" y="4704356"/>
            <a:ext cx="114629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ActorList</a:t>
            </a:r>
          </a:p>
        </p:txBody>
      </p:sp>
      <p:sp>
        <p:nvSpPr>
          <p:cNvPr id="38" name="8 Rectángulo">
            <a:extLst>
              <a:ext uri="{FF2B5EF4-FFF2-40B4-BE49-F238E27FC236}">
                <a16:creationId xmlns:a16="http://schemas.microsoft.com/office/drawing/2014/main" id="{A3D76120-A950-4033-BA36-32D251CEF64D}"/>
              </a:ext>
            </a:extLst>
          </p:cNvPr>
          <p:cNvSpPr/>
          <p:nvPr/>
        </p:nvSpPr>
        <p:spPr>
          <a:xfrm>
            <a:off x="1534215" y="5956240"/>
            <a:ext cx="114629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</a:t>
            </a:r>
          </a:p>
        </p:txBody>
      </p:sp>
      <p:sp>
        <p:nvSpPr>
          <p:cNvPr id="42" name="8 Rectángulo">
            <a:extLst>
              <a:ext uri="{FF2B5EF4-FFF2-40B4-BE49-F238E27FC236}">
                <a16:creationId xmlns:a16="http://schemas.microsoft.com/office/drawing/2014/main" id="{9F372128-9CA7-47A6-806F-C604D39347F4}"/>
              </a:ext>
            </a:extLst>
          </p:cNvPr>
          <p:cNvSpPr/>
          <p:nvPr/>
        </p:nvSpPr>
        <p:spPr>
          <a:xfrm>
            <a:off x="6580273" y="4613226"/>
            <a:ext cx="1349225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ActorCard</a:t>
            </a:r>
          </a:p>
        </p:txBody>
      </p:sp>
      <p:sp>
        <p:nvSpPr>
          <p:cNvPr id="43" name="8 Rectángulo">
            <a:extLst>
              <a:ext uri="{FF2B5EF4-FFF2-40B4-BE49-F238E27FC236}">
                <a16:creationId xmlns:a16="http://schemas.microsoft.com/office/drawing/2014/main" id="{27C31B42-158D-489F-AD5F-16D6E8C76E58}"/>
              </a:ext>
            </a:extLst>
          </p:cNvPr>
          <p:cNvSpPr/>
          <p:nvPr/>
        </p:nvSpPr>
        <p:spPr>
          <a:xfrm>
            <a:off x="4971298" y="5859940"/>
            <a:ext cx="2050432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ActorDetailPage</a:t>
            </a:r>
          </a:p>
        </p:txBody>
      </p:sp>
      <p:sp>
        <p:nvSpPr>
          <p:cNvPr id="46" name="8 Rectángulo">
            <a:extLst>
              <a:ext uri="{FF2B5EF4-FFF2-40B4-BE49-F238E27FC236}">
                <a16:creationId xmlns:a16="http://schemas.microsoft.com/office/drawing/2014/main" id="{267F94A3-2316-45F3-B809-1FC508A3A11B}"/>
              </a:ext>
            </a:extLst>
          </p:cNvPr>
          <p:cNvSpPr/>
          <p:nvPr/>
        </p:nvSpPr>
        <p:spPr>
          <a:xfrm>
            <a:off x="6609736" y="3390385"/>
            <a:ext cx="2381185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AddActorFromPage</a:t>
            </a:r>
          </a:p>
        </p:txBody>
      </p:sp>
    </p:spTree>
    <p:extLst>
      <p:ext uri="{BB962C8B-B14F-4D97-AF65-F5344CB8AC3E}">
        <p14:creationId xmlns:p14="http://schemas.microsoft.com/office/powerpoint/2010/main" val="341176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27664" y="404244"/>
            <a:ext cx="3397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Classe Actor:</a:t>
            </a:r>
            <a:endParaRPr lang="ca-ES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C3E7E-62D1-47BC-91B9-C6C5B4A4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8" y="1222534"/>
            <a:ext cx="8742992" cy="5133816"/>
          </a:xfrm>
          <a:prstGeom prst="rect">
            <a:avLst/>
          </a:prstGeom>
        </p:spPr>
      </p:pic>
      <p:sp>
        <p:nvSpPr>
          <p:cNvPr id="22" name="8 Rectángulo">
            <a:extLst>
              <a:ext uri="{FF2B5EF4-FFF2-40B4-BE49-F238E27FC236}">
                <a16:creationId xmlns:a16="http://schemas.microsoft.com/office/drawing/2014/main" id="{9222DBFA-409C-43C1-8899-AF49F6CB7E8D}"/>
              </a:ext>
            </a:extLst>
          </p:cNvPr>
          <p:cNvSpPr/>
          <p:nvPr/>
        </p:nvSpPr>
        <p:spPr>
          <a:xfrm>
            <a:off x="6635658" y="657354"/>
            <a:ext cx="114629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8A189BA8-AB0E-9018-EB9D-2A560F25B6D0}"/>
              </a:ext>
            </a:extLst>
          </p:cNvPr>
          <p:cNvCxnSpPr>
            <a:cxnSpLocks/>
          </p:cNvCxnSpPr>
          <p:nvPr/>
        </p:nvCxnSpPr>
        <p:spPr>
          <a:xfrm flipV="1">
            <a:off x="5292080" y="4509120"/>
            <a:ext cx="432048" cy="22123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8 Rectángulo">
            <a:extLst>
              <a:ext uri="{FF2B5EF4-FFF2-40B4-BE49-F238E27FC236}">
                <a16:creationId xmlns:a16="http://schemas.microsoft.com/office/drawing/2014/main" id="{A5CEDDC9-7876-0B33-7851-57BFD48AB27B}"/>
              </a:ext>
            </a:extLst>
          </p:cNvPr>
          <p:cNvSpPr/>
          <p:nvPr/>
        </p:nvSpPr>
        <p:spPr>
          <a:xfrm>
            <a:off x="5364088" y="6374606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API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416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339752" y="293677"/>
            <a:ext cx="4714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Arbre de Widgets: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25" name="Picture 1" descr="Screenshot_20181108-172738">
            <a:extLst>
              <a:ext uri="{FF2B5EF4-FFF2-40B4-BE49-F238E27FC236}">
                <a16:creationId xmlns:a16="http://schemas.microsoft.com/office/drawing/2014/main" id="{14C687E3-F310-4D0B-9672-4728AD4A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60" y="1148037"/>
            <a:ext cx="2549364" cy="45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6650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B16746-F53E-4F51-8DB1-351419CA7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21" y="1158344"/>
            <a:ext cx="3169469" cy="546691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F9298C5-15BC-429B-96F7-D3C5846E0C90}"/>
              </a:ext>
            </a:extLst>
          </p:cNvPr>
          <p:cNvCxnSpPr>
            <a:cxnSpLocks/>
          </p:cNvCxnSpPr>
          <p:nvPr/>
        </p:nvCxnSpPr>
        <p:spPr>
          <a:xfrm>
            <a:off x="3656783" y="1623667"/>
            <a:ext cx="2102841" cy="10132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D9ACAB-5390-422D-943A-7A2F81A98D50}"/>
              </a:ext>
            </a:extLst>
          </p:cNvPr>
          <p:cNvSpPr/>
          <p:nvPr/>
        </p:nvSpPr>
        <p:spPr>
          <a:xfrm>
            <a:off x="3728615" y="3002037"/>
            <a:ext cx="1548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hlinkClick r:id="rId5"/>
              </a:rPr>
              <a:t>BoxDecoration</a:t>
            </a:r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BCA7E01-45E4-4D42-8E21-4CCE149E1369}"/>
              </a:ext>
            </a:extLst>
          </p:cNvPr>
          <p:cNvCxnSpPr>
            <a:cxnSpLocks/>
          </p:cNvCxnSpPr>
          <p:nvPr/>
        </p:nvCxnSpPr>
        <p:spPr>
          <a:xfrm>
            <a:off x="3645419" y="3405196"/>
            <a:ext cx="2006701" cy="4001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1F343CE-B621-49EE-8817-1E04EE95A522}"/>
              </a:ext>
            </a:extLst>
          </p:cNvPr>
          <p:cNvSpPr/>
          <p:nvPr/>
        </p:nvSpPr>
        <p:spPr>
          <a:xfrm>
            <a:off x="3934196" y="1405174"/>
            <a:ext cx="1548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hlinkClick r:id="rId6"/>
              </a:rPr>
              <a:t>IconButton</a:t>
            </a:r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8752F75-C21C-4670-90CB-AE308751B98C}"/>
              </a:ext>
            </a:extLst>
          </p:cNvPr>
          <p:cNvSpPr/>
          <p:nvPr/>
        </p:nvSpPr>
        <p:spPr>
          <a:xfrm>
            <a:off x="1161804" y="1762125"/>
            <a:ext cx="2494978" cy="3910011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1" name="8 Rectángulo">
            <a:extLst>
              <a:ext uri="{FF2B5EF4-FFF2-40B4-BE49-F238E27FC236}">
                <a16:creationId xmlns:a16="http://schemas.microsoft.com/office/drawing/2014/main" id="{FD1FAB64-1803-4D37-9C2F-87F6F4F233C4}"/>
              </a:ext>
            </a:extLst>
          </p:cNvPr>
          <p:cNvSpPr/>
          <p:nvPr/>
        </p:nvSpPr>
        <p:spPr>
          <a:xfrm>
            <a:off x="4039710" y="5179509"/>
            <a:ext cx="114629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ActorList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C36EDFD-12CE-4540-BF5F-087F1917BEDF}"/>
              </a:ext>
            </a:extLst>
          </p:cNvPr>
          <p:cNvCxnSpPr>
            <a:cxnSpLocks/>
          </p:cNvCxnSpPr>
          <p:nvPr/>
        </p:nvCxnSpPr>
        <p:spPr>
          <a:xfrm>
            <a:off x="3675191" y="5565199"/>
            <a:ext cx="2084433" cy="50617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8 Rectángulo">
            <a:extLst>
              <a:ext uri="{FF2B5EF4-FFF2-40B4-BE49-F238E27FC236}">
                <a16:creationId xmlns:a16="http://schemas.microsoft.com/office/drawing/2014/main" id="{1BAB801C-B107-4286-BC95-0CF0FE8858E5}"/>
              </a:ext>
            </a:extLst>
          </p:cNvPr>
          <p:cNvSpPr/>
          <p:nvPr/>
        </p:nvSpPr>
        <p:spPr>
          <a:xfrm>
            <a:off x="98714" y="1223557"/>
            <a:ext cx="1146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AppBar</a:t>
            </a:r>
          </a:p>
        </p:txBody>
      </p:sp>
      <p:sp>
        <p:nvSpPr>
          <p:cNvPr id="25" name="8 Rectángulo">
            <a:extLst>
              <a:ext uri="{FF2B5EF4-FFF2-40B4-BE49-F238E27FC236}">
                <a16:creationId xmlns:a16="http://schemas.microsoft.com/office/drawing/2014/main" id="{D8E379B3-AB1E-4D94-9AAA-853B6170583C}"/>
              </a:ext>
            </a:extLst>
          </p:cNvPr>
          <p:cNvSpPr/>
          <p:nvPr/>
        </p:nvSpPr>
        <p:spPr>
          <a:xfrm>
            <a:off x="-36512" y="3171314"/>
            <a:ext cx="1293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20473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859219" y="6434436"/>
            <a:ext cx="2133600" cy="365125"/>
          </a:xfrm>
        </p:spPr>
        <p:txBody>
          <a:bodyPr/>
          <a:lstStyle/>
          <a:p>
            <a:fld id="{C0239955-C15B-41DB-967D-F8DF5C478B3E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67744" y="423564"/>
            <a:ext cx="5578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6C0C924-8034-43AB-9100-C6AF3D26B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499" y="4155311"/>
            <a:ext cx="2981325" cy="124777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9C84C37-098F-4F73-92AD-9F3F06BC57EE}"/>
              </a:ext>
            </a:extLst>
          </p:cNvPr>
          <p:cNvSpPr/>
          <p:nvPr/>
        </p:nvSpPr>
        <p:spPr>
          <a:xfrm>
            <a:off x="6256515" y="4329778"/>
            <a:ext cx="2736304" cy="892105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8 Rectángulo">
            <a:extLst>
              <a:ext uri="{FF2B5EF4-FFF2-40B4-BE49-F238E27FC236}">
                <a16:creationId xmlns:a16="http://schemas.microsoft.com/office/drawing/2014/main" id="{A364785C-D03E-42E0-A5E6-66EFB1DD9338}"/>
              </a:ext>
            </a:extLst>
          </p:cNvPr>
          <p:cNvSpPr/>
          <p:nvPr/>
        </p:nvSpPr>
        <p:spPr>
          <a:xfrm>
            <a:off x="7784328" y="3694529"/>
            <a:ext cx="1309496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ActorCard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6C524A-5790-41FB-9F26-7305279F6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396999"/>
            <a:ext cx="3476625" cy="2524125"/>
          </a:xfrm>
          <a:prstGeom prst="rect">
            <a:avLst/>
          </a:prstGeom>
        </p:spPr>
      </p:pic>
      <p:pic>
        <p:nvPicPr>
          <p:cNvPr id="14" name="Picture 1" descr="Screenshot_20181108-172738">
            <a:extLst>
              <a:ext uri="{FF2B5EF4-FFF2-40B4-BE49-F238E27FC236}">
                <a16:creationId xmlns:a16="http://schemas.microsoft.com/office/drawing/2014/main" id="{DBA0B5AA-3374-48E8-A527-53A66F207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7" b="6003"/>
          <a:stretch/>
        </p:blipFill>
        <p:spPr bwMode="auto">
          <a:xfrm>
            <a:off x="695383" y="1762127"/>
            <a:ext cx="2549364" cy="36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7C549FA-FB9F-4006-9AC6-9BB824B137F5}"/>
              </a:ext>
            </a:extLst>
          </p:cNvPr>
          <p:cNvSpPr/>
          <p:nvPr/>
        </p:nvSpPr>
        <p:spPr>
          <a:xfrm>
            <a:off x="695383" y="1747204"/>
            <a:ext cx="2549364" cy="3713796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6" name="8 Rectángulo">
            <a:extLst>
              <a:ext uri="{FF2B5EF4-FFF2-40B4-BE49-F238E27FC236}">
                <a16:creationId xmlns:a16="http://schemas.microsoft.com/office/drawing/2014/main" id="{BD0483D0-4E36-4A1C-B898-073C1ECD7B65}"/>
              </a:ext>
            </a:extLst>
          </p:cNvPr>
          <p:cNvSpPr/>
          <p:nvPr/>
        </p:nvSpPr>
        <p:spPr>
          <a:xfrm>
            <a:off x="243616" y="1196945"/>
            <a:ext cx="1309496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ActorList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6810DD3-326C-43C6-99DF-1D19F9A8A3C6}"/>
              </a:ext>
            </a:extLst>
          </p:cNvPr>
          <p:cNvCxnSpPr>
            <a:cxnSpLocks/>
          </p:cNvCxnSpPr>
          <p:nvPr/>
        </p:nvCxnSpPr>
        <p:spPr>
          <a:xfrm flipV="1">
            <a:off x="2915816" y="4653136"/>
            <a:ext cx="3196683" cy="3600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3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67744" y="423564"/>
            <a:ext cx="5578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Screenshot_20181108-172756">
            <a:extLst>
              <a:ext uri="{FF2B5EF4-FFF2-40B4-BE49-F238E27FC236}">
                <a16:creationId xmlns:a16="http://schemas.microsoft.com/office/drawing/2014/main" id="{3F7DC389-1A84-4A3A-ACFE-6CEDBCDCB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05" y="2070152"/>
            <a:ext cx="2442346" cy="434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C0C924-8034-43AB-9100-C6AF3D26B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5" y="1128684"/>
            <a:ext cx="2981325" cy="124777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9C84C37-098F-4F73-92AD-9F3F06BC57EE}"/>
              </a:ext>
            </a:extLst>
          </p:cNvPr>
          <p:cNvSpPr/>
          <p:nvPr/>
        </p:nvSpPr>
        <p:spPr>
          <a:xfrm>
            <a:off x="761691" y="1303151"/>
            <a:ext cx="2736304" cy="892105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8 Rectángulo">
            <a:extLst>
              <a:ext uri="{FF2B5EF4-FFF2-40B4-BE49-F238E27FC236}">
                <a16:creationId xmlns:a16="http://schemas.microsoft.com/office/drawing/2014/main" id="{A364785C-D03E-42E0-A5E6-66EFB1DD9338}"/>
              </a:ext>
            </a:extLst>
          </p:cNvPr>
          <p:cNvSpPr/>
          <p:nvPr/>
        </p:nvSpPr>
        <p:spPr>
          <a:xfrm>
            <a:off x="3910576" y="1419631"/>
            <a:ext cx="1309496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ActorCard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52C9CD9-2CA2-48C8-89EE-A98973A1A072}"/>
              </a:ext>
            </a:extLst>
          </p:cNvPr>
          <p:cNvCxnSpPr>
            <a:cxnSpLocks/>
          </p:cNvCxnSpPr>
          <p:nvPr/>
        </p:nvCxnSpPr>
        <p:spPr>
          <a:xfrm>
            <a:off x="3203848" y="1852241"/>
            <a:ext cx="2992652" cy="82754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9F280606-C5BD-4D0C-BC02-265FB4BE0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5" y="2425049"/>
            <a:ext cx="4212657" cy="4390556"/>
          </a:xfrm>
          <a:prstGeom prst="rect">
            <a:avLst/>
          </a:prstGeom>
        </p:spPr>
      </p:pic>
      <p:sp>
        <p:nvSpPr>
          <p:cNvPr id="17" name="8 Rectángulo">
            <a:extLst>
              <a:ext uri="{FF2B5EF4-FFF2-40B4-BE49-F238E27FC236}">
                <a16:creationId xmlns:a16="http://schemas.microsoft.com/office/drawing/2014/main" id="{2A152550-6B11-474B-931F-807CB01FC6AA}"/>
              </a:ext>
            </a:extLst>
          </p:cNvPr>
          <p:cNvSpPr/>
          <p:nvPr/>
        </p:nvSpPr>
        <p:spPr>
          <a:xfrm>
            <a:off x="6451878" y="1529507"/>
            <a:ext cx="2133600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ActorDetailPage</a:t>
            </a:r>
          </a:p>
        </p:txBody>
      </p:sp>
    </p:spTree>
    <p:extLst>
      <p:ext uri="{BB962C8B-B14F-4D97-AF65-F5344CB8AC3E}">
        <p14:creationId xmlns:p14="http://schemas.microsoft.com/office/powerpoint/2010/main" val="69925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67744" y="423564"/>
            <a:ext cx="5578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Screenshot_20181108-172756">
            <a:extLst>
              <a:ext uri="{FF2B5EF4-FFF2-40B4-BE49-F238E27FC236}">
                <a16:creationId xmlns:a16="http://schemas.microsoft.com/office/drawing/2014/main" id="{3F7DC389-1A84-4A3A-ACFE-6CEDBCDCB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73175"/>
            <a:ext cx="2532175" cy="450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8 Rectángulo">
            <a:extLst>
              <a:ext uri="{FF2B5EF4-FFF2-40B4-BE49-F238E27FC236}">
                <a16:creationId xmlns:a16="http://schemas.microsoft.com/office/drawing/2014/main" id="{A364785C-D03E-42E0-A5E6-66EFB1DD9338}"/>
              </a:ext>
            </a:extLst>
          </p:cNvPr>
          <p:cNvSpPr/>
          <p:nvPr/>
        </p:nvSpPr>
        <p:spPr>
          <a:xfrm>
            <a:off x="6061483" y="1361438"/>
            <a:ext cx="2133600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ActorDetailPage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5CCC53-1525-40E9-9759-13F68BEA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5" y="1299696"/>
            <a:ext cx="4657415" cy="5247909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2DD0674-AF4C-4CC2-B990-1ECBD8B3D928}"/>
              </a:ext>
            </a:extLst>
          </p:cNvPr>
          <p:cNvSpPr/>
          <p:nvPr/>
        </p:nvSpPr>
        <p:spPr>
          <a:xfrm>
            <a:off x="5940151" y="2721080"/>
            <a:ext cx="2376265" cy="1067955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307F90E-EC77-447C-B35A-53E556E60074}"/>
              </a:ext>
            </a:extLst>
          </p:cNvPr>
          <p:cNvSpPr/>
          <p:nvPr/>
        </p:nvSpPr>
        <p:spPr>
          <a:xfrm>
            <a:off x="5940151" y="3789035"/>
            <a:ext cx="2376265" cy="1067955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7D33792-E932-4577-A36D-340AF1B32ED4}"/>
              </a:ext>
            </a:extLst>
          </p:cNvPr>
          <p:cNvSpPr/>
          <p:nvPr/>
        </p:nvSpPr>
        <p:spPr>
          <a:xfrm>
            <a:off x="5940151" y="4856990"/>
            <a:ext cx="2376265" cy="764851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129E519-B577-4803-8C38-0A1AEA2EFDEA}"/>
              </a:ext>
            </a:extLst>
          </p:cNvPr>
          <p:cNvSpPr/>
          <p:nvPr/>
        </p:nvSpPr>
        <p:spPr>
          <a:xfrm>
            <a:off x="5940151" y="5621843"/>
            <a:ext cx="2376265" cy="509492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252630-69B6-4D53-97A3-4B3D0209E4B0}"/>
              </a:ext>
            </a:extLst>
          </p:cNvPr>
          <p:cNvSpPr/>
          <p:nvPr/>
        </p:nvSpPr>
        <p:spPr>
          <a:xfrm>
            <a:off x="5940151" y="6131335"/>
            <a:ext cx="2376265" cy="349756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1584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95736" y="369765"/>
            <a:ext cx="5578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8 Rectángulo">
            <a:extLst>
              <a:ext uri="{FF2B5EF4-FFF2-40B4-BE49-F238E27FC236}">
                <a16:creationId xmlns:a16="http://schemas.microsoft.com/office/drawing/2014/main" id="{B6CA5BC3-BEAA-4993-8B06-94C7C37F4240}"/>
              </a:ext>
            </a:extLst>
          </p:cNvPr>
          <p:cNvSpPr/>
          <p:nvPr/>
        </p:nvSpPr>
        <p:spPr>
          <a:xfrm>
            <a:off x="548651" y="1441777"/>
            <a:ext cx="2381185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ca-ES" sz="2000" b="1"/>
              <a:t>AddActorFromPage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548754-6D75-47CB-A7B9-4941176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6" y="1976437"/>
            <a:ext cx="5924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79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95736" y="369765"/>
            <a:ext cx="6918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 (API):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646ABB-F8E3-9E76-F71D-7598C785EF80}"/>
              </a:ext>
            </a:extLst>
          </p:cNvPr>
          <p:cNvSpPr txBox="1"/>
          <p:nvPr/>
        </p:nvSpPr>
        <p:spPr>
          <a:xfrm>
            <a:off x="1812978" y="1273499"/>
            <a:ext cx="6120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200" dirty="0"/>
              <a:t>https://digimon-api.vercel.app/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EA213CE-052B-3166-2773-5DF7ED84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297"/>
            <a:ext cx="9144000" cy="37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0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95736" y="369765"/>
            <a:ext cx="6918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 (API):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646ABB-F8E3-9E76-F71D-7598C785EF80}"/>
              </a:ext>
            </a:extLst>
          </p:cNvPr>
          <p:cNvSpPr txBox="1"/>
          <p:nvPr/>
        </p:nvSpPr>
        <p:spPr>
          <a:xfrm>
            <a:off x="1812978" y="1273499"/>
            <a:ext cx="6120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200"/>
              <a:t>https://digimon-api.vercel.app/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A3EC20-7A4C-574A-B96D-CF670AB1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789"/>
            <a:ext cx="9144000" cy="44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83568" y="1582341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>
              <a:solidFill>
                <a:srgbClr val="11111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solidFill>
                  <a:srgbClr val="111111"/>
                </a:solidFill>
                <a:latin typeface="Open sans"/>
              </a:rPr>
              <a:t> Conceptes fonamentals en Flutter.</a:t>
            </a:r>
          </a:p>
          <a:p>
            <a:endParaRPr lang="es-ES" dirty="0">
              <a:solidFill>
                <a:srgbClr val="11111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solidFill>
                  <a:srgbClr val="111111"/>
                </a:solidFill>
                <a:latin typeface="Open sans"/>
              </a:rPr>
              <a:t> Arbre de Widgets.</a:t>
            </a:r>
            <a:endParaRPr lang="es-ES" dirty="0">
              <a:solidFill>
                <a:srgbClr val="11111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dirty="0">
              <a:solidFill>
                <a:srgbClr val="11111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solidFill>
                  <a:srgbClr val="111111"/>
                </a:solidFill>
                <a:latin typeface="Open sans"/>
              </a:rPr>
              <a:t> Estructura d’un projecte en Flutter.</a:t>
            </a:r>
          </a:p>
          <a:p>
            <a:pPr>
              <a:buFont typeface="Arial" panose="020B0604020202020204" pitchFamily="34" charset="0"/>
              <a:buChar char="•"/>
            </a:pPr>
            <a:endParaRPr lang="es-ES">
              <a:solidFill>
                <a:srgbClr val="11111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solidFill>
                  <a:srgbClr val="111111"/>
                </a:solidFill>
                <a:latin typeface="Open sans"/>
              </a:rPr>
              <a:t> Estudi i modificacions d’una App &gt;&gt; Llista de personatges</a:t>
            </a:r>
          </a:p>
          <a:p>
            <a:pPr>
              <a:buFont typeface="Arial" panose="020B0604020202020204" pitchFamily="34" charset="0"/>
              <a:buChar char="•"/>
            </a:pPr>
            <a:endParaRPr lang="es-ES">
              <a:solidFill>
                <a:srgbClr val="111111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solidFill>
                  <a:srgbClr val="111111"/>
                </a:solidFill>
                <a:latin typeface="Open sans"/>
              </a:rPr>
              <a:t> Exemples d’accés a una API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>
              <a:solidFill>
                <a:srgbClr val="111111"/>
              </a:solidFill>
              <a:latin typeface="Open sans"/>
            </a:endParaRPr>
          </a:p>
          <a:p>
            <a:endParaRPr lang="es-ES" dirty="0">
              <a:solidFill>
                <a:srgbClr val="111111"/>
              </a:solidFill>
              <a:latin typeface="Open san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267744" y="423564"/>
            <a:ext cx="27061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Objectius:</a:t>
            </a:r>
            <a:endParaRPr lang="ca-ES" sz="4800" dirty="0"/>
          </a:p>
        </p:txBody>
      </p:sp>
    </p:spTree>
    <p:extLst>
      <p:ext uri="{BB962C8B-B14F-4D97-AF65-F5344CB8AC3E}">
        <p14:creationId xmlns:p14="http://schemas.microsoft.com/office/powerpoint/2010/main" val="171167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915816" y="125370"/>
            <a:ext cx="2157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Widget:</a:t>
            </a:r>
            <a:endParaRPr lang="ca-ES" sz="4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0EEA2DC-CB03-402C-B70A-9D0E775D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" y="1340768"/>
            <a:ext cx="9144000" cy="4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915816" y="125370"/>
            <a:ext cx="2157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Widget:</a:t>
            </a:r>
            <a:endParaRPr lang="ca-ES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75BEE8-1838-4878-B965-A15684025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5"/>
          <a:stretch/>
        </p:blipFill>
        <p:spPr>
          <a:xfrm>
            <a:off x="4788024" y="970514"/>
            <a:ext cx="3078088" cy="52969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39CB-7826-4012-8077-61751FF56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98" y="1891501"/>
            <a:ext cx="3324225" cy="7810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1D4069-6C89-462F-8588-BCAD0F955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36" y="3607685"/>
            <a:ext cx="4095750" cy="119062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FE668BD-73B1-4C2A-8196-CE52CFAD027C}"/>
              </a:ext>
            </a:extLst>
          </p:cNvPr>
          <p:cNvCxnSpPr/>
          <p:nvPr/>
        </p:nvCxnSpPr>
        <p:spPr>
          <a:xfrm flipV="1">
            <a:off x="4427984" y="1844824"/>
            <a:ext cx="1440160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025419-09E7-4EDD-813F-175E31C7AE85}"/>
              </a:ext>
            </a:extLst>
          </p:cNvPr>
          <p:cNvCxnSpPr>
            <a:cxnSpLocks/>
          </p:cNvCxnSpPr>
          <p:nvPr/>
        </p:nvCxnSpPr>
        <p:spPr>
          <a:xfrm>
            <a:off x="4800301" y="4201989"/>
            <a:ext cx="2291979" cy="13872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0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915816" y="125370"/>
            <a:ext cx="2157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Widget:</a:t>
            </a:r>
            <a:endParaRPr lang="ca-ES" sz="4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576BD8-EB0B-44DA-B287-245850E6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783"/>
            <a:ext cx="9144000" cy="55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6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6709636" y="83339"/>
            <a:ext cx="2434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14912" y="278442"/>
            <a:ext cx="4714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Arbre de Widgets:</a:t>
            </a:r>
            <a:endParaRPr lang="ca-ES" sz="4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22946C-D67C-45B6-9FD9-FDA0D8A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7" y="1109439"/>
            <a:ext cx="7884368" cy="56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915816" y="125370"/>
            <a:ext cx="2470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Exemple:</a:t>
            </a:r>
            <a:endParaRPr lang="ca-ES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B1ACF4-8BFC-4C96-848A-30FDDE1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90" y="1045747"/>
            <a:ext cx="9144000" cy="56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915816" y="125370"/>
            <a:ext cx="24171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Projecte:</a:t>
            </a:r>
            <a:endParaRPr lang="ca-ES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EE54B5-05BB-451A-9364-CB892B4E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" y="1215398"/>
            <a:ext cx="3992400" cy="5517232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4CA7E8-56AB-4B50-9A96-EF1B98611E1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739246" y="2780928"/>
            <a:ext cx="3480826" cy="7749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8 Rectángulo">
            <a:extLst>
              <a:ext uri="{FF2B5EF4-FFF2-40B4-BE49-F238E27FC236}">
                <a16:creationId xmlns:a16="http://schemas.microsoft.com/office/drawing/2014/main" id="{DB99FD64-3984-49E7-B331-88D7F5D4DFAF}"/>
              </a:ext>
            </a:extLst>
          </p:cNvPr>
          <p:cNvSpPr/>
          <p:nvPr/>
        </p:nvSpPr>
        <p:spPr>
          <a:xfrm>
            <a:off x="5220072" y="258087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main.dart</a:t>
            </a:r>
            <a:endParaRPr lang="es-ES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E9B99E-71C6-4137-AAFC-2D965B7D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585" y="2980983"/>
            <a:ext cx="4095750" cy="2343150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6EA9E8E-0428-4E6E-899F-7233170C10F7}"/>
              </a:ext>
            </a:extLst>
          </p:cNvPr>
          <p:cNvCxnSpPr>
            <a:cxnSpLocks/>
          </p:cNvCxnSpPr>
          <p:nvPr/>
        </p:nvCxnSpPr>
        <p:spPr>
          <a:xfrm flipH="1">
            <a:off x="2799010" y="5949280"/>
            <a:ext cx="198901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8 Rectángulo">
            <a:extLst>
              <a:ext uri="{FF2B5EF4-FFF2-40B4-BE49-F238E27FC236}">
                <a16:creationId xmlns:a16="http://schemas.microsoft.com/office/drawing/2014/main" id="{E22E3BF1-B263-4C98-9BC1-5125B2C71C66}"/>
              </a:ext>
            </a:extLst>
          </p:cNvPr>
          <p:cNvSpPr/>
          <p:nvPr/>
        </p:nvSpPr>
        <p:spPr>
          <a:xfrm>
            <a:off x="5021585" y="572424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000" b="1"/>
              <a:t>Arxiu de configuració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12591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9955-C15B-41DB-967D-F8DF5C478B3E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1166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Introducció</a:t>
            </a:r>
            <a:r>
              <a:rPr lang="es-ES" sz="2000" b="1" dirty="0"/>
              <a:t> a </a:t>
            </a:r>
            <a:r>
              <a:rPr lang="es-ES" sz="2000" b="1" dirty="0" err="1"/>
              <a:t>Flutter</a:t>
            </a:r>
            <a:endParaRPr lang="es-ES" sz="2000" b="1" dirty="0"/>
          </a:p>
        </p:txBody>
      </p:sp>
      <p:pic>
        <p:nvPicPr>
          <p:cNvPr id="7" name="Picture 2" descr="Salesians Sarri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" y="100965"/>
            <a:ext cx="1121569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67744" y="423564"/>
            <a:ext cx="5578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4800"/>
              <a:t>Llista de personatges:</a:t>
            </a:r>
            <a:endParaRPr lang="ca-E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CAFFC-A813-491E-B948-F38933BD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9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25" name="Picture 1" descr="Screenshot_20181108-172738">
            <a:extLst>
              <a:ext uri="{FF2B5EF4-FFF2-40B4-BE49-F238E27FC236}">
                <a16:creationId xmlns:a16="http://schemas.microsoft.com/office/drawing/2014/main" id="{14C687E3-F310-4D0B-9672-4728AD4A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97000"/>
            <a:ext cx="30003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3A90BB8-813A-4D96-BA33-52033A48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721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kumimoji="0" lang="ca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Screenshot_20181108-172756">
            <a:extLst>
              <a:ext uri="{FF2B5EF4-FFF2-40B4-BE49-F238E27FC236}">
                <a16:creationId xmlns:a16="http://schemas.microsoft.com/office/drawing/2014/main" id="{3F7DC389-1A84-4A3A-ACFE-6CEDBCDCB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96999"/>
            <a:ext cx="29908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601E724-08F8-42BB-A409-53FAD2A297E4}"/>
              </a:ext>
            </a:extLst>
          </p:cNvPr>
          <p:cNvCxnSpPr>
            <a:cxnSpLocks/>
          </p:cNvCxnSpPr>
          <p:nvPr/>
        </p:nvCxnSpPr>
        <p:spPr>
          <a:xfrm flipV="1">
            <a:off x="3851920" y="4725144"/>
            <a:ext cx="1296144" cy="864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37BB736-64DC-4A3E-A61C-71D7CE5845AB}"/>
              </a:ext>
            </a:extLst>
          </p:cNvPr>
          <p:cNvSpPr/>
          <p:nvPr/>
        </p:nvSpPr>
        <p:spPr>
          <a:xfrm>
            <a:off x="3635896" y="1571467"/>
            <a:ext cx="651977" cy="506248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82659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Presentación en pantalla (4:3)</PresentationFormat>
  <Paragraphs>113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EPSS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RedBean - php ORM</dc:title>
  <dc:subject>C08 - 2011-2012</dc:subject>
  <dc:creator>Sergi Carreras i Sala</dc:creator>
  <cp:lastModifiedBy>Sergi Carreras i Sala</cp:lastModifiedBy>
  <cp:revision>289</cp:revision>
  <dcterms:created xsi:type="dcterms:W3CDTF">2010-02-17T17:39:07Z</dcterms:created>
  <dcterms:modified xsi:type="dcterms:W3CDTF">2025-11-15T19:13:48Z</dcterms:modified>
</cp:coreProperties>
</file>